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8980" y="2993823"/>
            <a:ext cx="8911687" cy="1280890"/>
          </a:xfrm>
        </p:spPr>
        <p:txBody>
          <a:bodyPr>
            <a:noAutofi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PARTS OF </a:t>
            </a:r>
            <a:r>
              <a:rPr lang="en-US"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SPEECH</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65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2925" y="180304"/>
            <a:ext cx="8911687" cy="1094704"/>
          </a:xfrm>
        </p:spPr>
        <p:txBody>
          <a:bodyPr>
            <a:noAutofit/>
          </a:bodyPr>
          <a:lstStyle/>
          <a:p>
            <a:r>
              <a:rPr lang="en-US" sz="7200" b="1" dirty="0">
                <a:latin typeface="Times New Roman" panose="02020603050405020304" pitchFamily="18" charset="0"/>
                <a:cs typeface="Times New Roman" panose="02020603050405020304" pitchFamily="18" charset="0"/>
              </a:rPr>
              <a:t>Introduction</a:t>
            </a:r>
            <a:br>
              <a:rPr lang="en-US" sz="7200" b="1" dirty="0">
                <a:latin typeface="Times New Roman" panose="02020603050405020304" pitchFamily="18" charset="0"/>
                <a:cs typeface="Times New Roman" panose="02020603050405020304" pitchFamily="18" charset="0"/>
              </a:rPr>
            </a:br>
            <a:endParaRPr lang="en-US" sz="7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785611" y="1120463"/>
            <a:ext cx="10719001" cy="5151548"/>
          </a:xfrm>
        </p:spPr>
        <p:txBody>
          <a:bodyPr>
            <a:noAutofit/>
          </a:bodyPr>
          <a:lstStyle/>
          <a:p>
            <a:r>
              <a:rPr lang="en-US" sz="3200" dirty="0">
                <a:latin typeface="Times New Roman" panose="02020603050405020304" pitchFamily="18" charset="0"/>
                <a:cs typeface="Times New Roman" panose="02020603050405020304" pitchFamily="18" charset="0"/>
              </a:rPr>
              <a:t>Parts</a:t>
            </a:r>
            <a:r>
              <a:rPr lang="en-US" sz="2800" dirty="0">
                <a:latin typeface="Times New Roman" panose="02020603050405020304" pitchFamily="18" charset="0"/>
                <a:cs typeface="Times New Roman" panose="02020603050405020304" pitchFamily="18" charset="0"/>
              </a:rPr>
              <a:t> of speech denotes a term in a language that describes the classification of words according to their purpose within a sentence.</a:t>
            </a:r>
          </a:p>
          <a:p>
            <a:r>
              <a:rPr lang="en-US" sz="2800" dirty="0">
                <a:latin typeface="Times New Roman" panose="02020603050405020304" pitchFamily="18" charset="0"/>
                <a:cs typeface="Times New Roman" panose="02020603050405020304" pitchFamily="18" charset="0"/>
              </a:rPr>
              <a:t>Understanding parts of speech provides the ability to study sentences and understand them.</a:t>
            </a:r>
          </a:p>
          <a:p>
            <a:r>
              <a:rPr lang="en-US" sz="2800" dirty="0">
                <a:latin typeface="Times New Roman" panose="02020603050405020304" pitchFamily="18" charset="0"/>
                <a:cs typeface="Times New Roman" panose="02020603050405020304" pitchFamily="18" charset="0"/>
              </a:rPr>
              <a:t>It also helps in understanding grammar and correct use of the language.</a:t>
            </a:r>
          </a:p>
          <a:p>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art </a:t>
            </a:r>
            <a:r>
              <a:rPr lang="en-US" sz="2800" dirty="0">
                <a:latin typeface="Times New Roman" panose="02020603050405020304" pitchFamily="18" charset="0"/>
                <a:cs typeface="Times New Roman" panose="02020603050405020304" pitchFamily="18" charset="0"/>
              </a:rPr>
              <a:t>of speech </a:t>
            </a:r>
            <a:r>
              <a:rPr lang="en-US" sz="2800" dirty="0" smtClean="0">
                <a:latin typeface="Times New Roman" panose="02020603050405020304" pitchFamily="18" charset="0"/>
                <a:cs typeface="Times New Roman" panose="02020603050405020304" pitchFamily="18" charset="0"/>
              </a:rPr>
              <a:t>examples </a:t>
            </a:r>
            <a:r>
              <a:rPr lang="en-US" sz="2800" dirty="0">
                <a:latin typeface="Times New Roman" panose="02020603050405020304" pitchFamily="18" charset="0"/>
                <a:cs typeface="Times New Roman" panose="02020603050405020304" pitchFamily="18" charset="0"/>
              </a:rPr>
              <a:t>include nouns, verbs, adjectives, pronouns, adverbs, conjunctions, prepositions, interjections, etc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We are going to learn about parts of speech through a short story about two little girls, Joy and Lily.</a:t>
            </a:r>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67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Chapter 1: Nouns</a:t>
            </a:r>
            <a:r>
              <a:rPr kumimoji="0" lang="en-US" alt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4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96215" y="1777285"/>
            <a:ext cx="11208398" cy="4958366"/>
          </a:xfrm>
        </p:spPr>
        <p:txBody>
          <a:bodyPr>
            <a:noAutofit/>
          </a:bodyPr>
          <a:lstStyle/>
          <a:p>
            <a:r>
              <a:rPr lang="en-US" sz="3600" dirty="0" smtClean="0">
                <a:latin typeface="Times New Roman" panose="02020603050405020304" pitchFamily="18" charset="0"/>
                <a:cs typeface="Times New Roman" panose="02020603050405020304" pitchFamily="18" charset="0"/>
              </a:rPr>
              <a:t>Nouns </a:t>
            </a:r>
            <a:r>
              <a:rPr lang="en-US" sz="3600" dirty="0">
                <a:latin typeface="Times New Roman" panose="02020603050405020304" pitchFamily="18" charset="0"/>
                <a:cs typeface="Times New Roman" panose="02020603050405020304" pitchFamily="18" charset="0"/>
              </a:rPr>
              <a:t>are names of things, people, places, concepts and animals, for example, boy, cat, house, book, market.</a:t>
            </a:r>
          </a:p>
          <a:p>
            <a:r>
              <a:rPr lang="en-US" sz="3600" dirty="0" smtClean="0">
                <a:latin typeface="Times New Roman" panose="02020603050405020304" pitchFamily="18" charset="0"/>
                <a:cs typeface="Times New Roman" panose="02020603050405020304" pitchFamily="18" charset="0"/>
              </a:rPr>
              <a:t>When </a:t>
            </a:r>
            <a:r>
              <a:rPr lang="en-US" sz="3600" dirty="0">
                <a:latin typeface="Times New Roman" panose="02020603050405020304" pitchFamily="18" charset="0"/>
                <a:cs typeface="Times New Roman" panose="02020603050405020304" pitchFamily="18" charset="0"/>
              </a:rPr>
              <a:t>the name in a </a:t>
            </a:r>
            <a:r>
              <a:rPr lang="en-US" sz="3600" dirty="0" smtClean="0">
                <a:latin typeface="Times New Roman" panose="02020603050405020304" pitchFamily="18" charset="0"/>
                <a:cs typeface="Times New Roman" panose="02020603050405020304" pitchFamily="18" charset="0"/>
              </a:rPr>
              <a:t>sentence </a:t>
            </a:r>
            <a:r>
              <a:rPr lang="en-US" sz="3600" dirty="0">
                <a:latin typeface="Times New Roman" panose="02020603050405020304" pitchFamily="18" charset="0"/>
                <a:cs typeface="Times New Roman" panose="02020603050405020304" pitchFamily="18" charset="0"/>
              </a:rPr>
              <a:t>is the official name of someone or something, </a:t>
            </a:r>
            <a:r>
              <a:rPr lang="en-US" sz="3600" dirty="0" smtClean="0">
                <a:latin typeface="Times New Roman" panose="02020603050405020304" pitchFamily="18" charset="0"/>
                <a:cs typeface="Times New Roman" panose="02020603050405020304" pitchFamily="18" charset="0"/>
              </a:rPr>
              <a:t>it is called a proper noun and we </a:t>
            </a:r>
            <a:r>
              <a:rPr lang="en-US" sz="3600" dirty="0">
                <a:latin typeface="Times New Roman" panose="02020603050405020304" pitchFamily="18" charset="0"/>
                <a:cs typeface="Times New Roman" panose="02020603050405020304" pitchFamily="18" charset="0"/>
              </a:rPr>
              <a:t>capitalize it, for example Christopher, Florida.</a:t>
            </a:r>
          </a:p>
          <a:p>
            <a:r>
              <a:rPr lang="en-US" sz="3600" dirty="0" smtClean="0">
                <a:latin typeface="Times New Roman" panose="02020603050405020304" pitchFamily="18" charset="0"/>
                <a:cs typeface="Times New Roman" panose="02020603050405020304" pitchFamily="18" charset="0"/>
              </a:rPr>
              <a:t>In </a:t>
            </a:r>
            <a:r>
              <a:rPr lang="en-US" sz="3600" dirty="0">
                <a:latin typeface="Times New Roman" panose="02020603050405020304" pitchFamily="18" charset="0"/>
                <a:cs typeface="Times New Roman" panose="02020603050405020304" pitchFamily="18" charset="0"/>
              </a:rPr>
              <a:t>the following </a:t>
            </a:r>
            <a:r>
              <a:rPr lang="en-US" sz="3600" dirty="0" smtClean="0">
                <a:latin typeface="Times New Roman" panose="02020603050405020304" pitchFamily="18" charset="0"/>
                <a:cs typeface="Times New Roman" panose="02020603050405020304" pitchFamily="18" charset="0"/>
              </a:rPr>
              <a:t>sentence, </a:t>
            </a:r>
            <a:r>
              <a:rPr lang="en-US" sz="3600" dirty="0">
                <a:latin typeface="Times New Roman" panose="02020603050405020304" pitchFamily="18" charset="0"/>
                <a:cs typeface="Times New Roman" panose="02020603050405020304" pitchFamily="18" charset="0"/>
              </a:rPr>
              <a:t>the words in bold are nouns</a:t>
            </a:r>
            <a:r>
              <a:rPr lang="en-US" sz="3600" dirty="0" smtClean="0">
                <a:latin typeface="Times New Roman" panose="02020603050405020304" pitchFamily="18" charset="0"/>
                <a:cs typeface="Times New Roman" panose="02020603050405020304" pitchFamily="18" charset="0"/>
              </a:rPr>
              <a:t>;</a:t>
            </a:r>
          </a:p>
          <a:p>
            <a:pPr marL="0" indent="0">
              <a:buNone/>
            </a:pPr>
            <a:r>
              <a:rPr lang="en-US" sz="3600" b="1" dirty="0" smtClean="0">
                <a:latin typeface="Times New Roman" panose="02020603050405020304" pitchFamily="18" charset="0"/>
                <a:cs typeface="Times New Roman" panose="02020603050405020304" pitchFamily="18" charset="0"/>
              </a:rPr>
              <a:t>Joy</a:t>
            </a:r>
            <a:r>
              <a:rPr lang="en-US" sz="3600" dirty="0" smtClean="0">
                <a:latin typeface="Times New Roman" panose="02020603050405020304" pitchFamily="18" charset="0"/>
                <a:cs typeface="Times New Roman" panose="02020603050405020304" pitchFamily="18" charset="0"/>
              </a:rPr>
              <a:t> and </a:t>
            </a:r>
            <a:r>
              <a:rPr lang="en-US" sz="3600" b="1" dirty="0" smtClean="0">
                <a:latin typeface="Times New Roman" panose="02020603050405020304" pitchFamily="18" charset="0"/>
                <a:cs typeface="Times New Roman" panose="02020603050405020304" pitchFamily="18" charset="0"/>
              </a:rPr>
              <a:t>Lily</a:t>
            </a:r>
            <a:r>
              <a:rPr lang="en-US" sz="3600" dirty="0" smtClean="0">
                <a:latin typeface="Times New Roman" panose="02020603050405020304" pitchFamily="18" charset="0"/>
                <a:cs typeface="Times New Roman" panose="02020603050405020304" pitchFamily="18" charset="0"/>
              </a:rPr>
              <a:t> are </a:t>
            </a:r>
            <a:r>
              <a:rPr lang="en-US" sz="3600" b="1" dirty="0" smtClean="0">
                <a:latin typeface="Times New Roman" panose="02020603050405020304" pitchFamily="18" charset="0"/>
                <a:cs typeface="Times New Roman" panose="02020603050405020304" pitchFamily="18" charset="0"/>
              </a:rPr>
              <a:t>friends. </a:t>
            </a:r>
            <a:r>
              <a:rPr lang="en-US" sz="3600" dirty="0" smtClean="0">
                <a:latin typeface="Times New Roman" panose="02020603050405020304" pitchFamily="18" charset="0"/>
                <a:cs typeface="Times New Roman" panose="02020603050405020304" pitchFamily="18" charset="0"/>
              </a:rPr>
              <a:t>They both live with their </a:t>
            </a:r>
            <a:r>
              <a:rPr lang="en-US" sz="3600" b="1" dirty="0" smtClean="0">
                <a:latin typeface="Times New Roman" panose="02020603050405020304" pitchFamily="18" charset="0"/>
                <a:cs typeface="Times New Roman" panose="02020603050405020304" pitchFamily="18" charset="0"/>
              </a:rPr>
              <a:t>parents </a:t>
            </a:r>
            <a:r>
              <a:rPr lang="en-US" sz="3600" dirty="0" smtClean="0">
                <a:latin typeface="Times New Roman" panose="02020603050405020304" pitchFamily="18" charset="0"/>
                <a:cs typeface="Times New Roman" panose="02020603050405020304" pitchFamily="18" charset="0"/>
              </a:rPr>
              <a:t>in their neighboring homes. </a:t>
            </a:r>
            <a:endParaRPr lang="en-US" sz="3600" dirty="0">
              <a:latin typeface="Times New Roman" panose="02020603050405020304" pitchFamily="18"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21886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344" y="113929"/>
            <a:ext cx="6176836" cy="1865376"/>
          </a:xfrm>
        </p:spPr>
        <p:txBody>
          <a:bodyPr>
            <a:noAutofit/>
          </a:bodyPr>
          <a:lstStyle/>
          <a:p>
            <a:r>
              <a:rPr lang="en-US" sz="4800" b="1" dirty="0">
                <a:latin typeface="Times New Roman" panose="02020603050405020304" pitchFamily="18" charset="0"/>
                <a:cs typeface="Times New Roman" panose="02020603050405020304" pitchFamily="18" charset="0"/>
              </a:rPr>
              <a:t>Chapter 2: Adjectives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08361" y="940158"/>
            <a:ext cx="8083639" cy="5917842"/>
          </a:xfrm>
        </p:spPr>
        <p:txBody>
          <a:bodyPr>
            <a:noAutofit/>
          </a:bodyPr>
          <a:lstStyle/>
          <a:p>
            <a:r>
              <a:rPr lang="en-US" sz="2800" dirty="0">
                <a:latin typeface="Times New Roman" panose="02020603050405020304" pitchFamily="18" charset="0"/>
                <a:cs typeface="Times New Roman" panose="02020603050405020304" pitchFamily="18" charset="0"/>
              </a:rPr>
              <a:t>Adjectives are words that modify nouns or pronouns in a sentence by quantifying, describing or identifying them, including cold, red, many, beautiful.</a:t>
            </a:r>
          </a:p>
          <a:p>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is no plural for adjective words in English.</a:t>
            </a:r>
          </a:p>
          <a:p>
            <a:r>
              <a:rPr lang="en-US" sz="2800" dirty="0">
                <a:latin typeface="Times New Roman" panose="02020603050405020304" pitchFamily="18" charset="0"/>
                <a:cs typeface="Times New Roman" panose="02020603050405020304" pitchFamily="18" charset="0"/>
              </a:rPr>
              <a:t> Adjectives can be possessive ("my", "our", "your", "his", "her", "them"), interrogative ("which", "what"), demonstrative ("this", "that "," These "," those ") or indefinite (" many "," any "," all </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Joy is </a:t>
            </a:r>
            <a:r>
              <a:rPr lang="en-US" sz="2800" b="1" dirty="0" smtClean="0">
                <a:latin typeface="Times New Roman" panose="02020603050405020304" pitchFamily="18" charset="0"/>
                <a:cs typeface="Times New Roman" panose="02020603050405020304" pitchFamily="18" charset="0"/>
              </a:rPr>
              <a:t>African-American</a:t>
            </a:r>
            <a:r>
              <a:rPr lang="en-US" sz="2800" dirty="0" smtClean="0">
                <a:latin typeface="Times New Roman" panose="02020603050405020304" pitchFamily="18" charset="0"/>
                <a:cs typeface="Times New Roman" panose="02020603050405020304" pitchFamily="18" charset="0"/>
              </a:rPr>
              <a:t> while Lily is </a:t>
            </a:r>
            <a:r>
              <a:rPr lang="en-US" sz="2800" b="1" dirty="0" smtClean="0">
                <a:latin typeface="Times New Roman" panose="02020603050405020304" pitchFamily="18" charset="0"/>
                <a:cs typeface="Times New Roman" panose="02020603050405020304" pitchFamily="18" charset="0"/>
              </a:rPr>
              <a:t>white</a:t>
            </a:r>
            <a:r>
              <a:rPr lang="en-US" sz="2800" dirty="0" smtClean="0">
                <a:latin typeface="Times New Roman" panose="02020603050405020304" pitchFamily="18" charset="0"/>
                <a:cs typeface="Times New Roman" panose="02020603050405020304" pitchFamily="18" charset="0"/>
              </a:rPr>
              <a:t> and they are both </a:t>
            </a:r>
            <a:r>
              <a:rPr lang="en-US" sz="2800" b="1" dirty="0" smtClean="0">
                <a:latin typeface="Times New Roman" panose="02020603050405020304" pitchFamily="18" charset="0"/>
                <a:cs typeface="Times New Roman" panose="02020603050405020304" pitchFamily="18" charset="0"/>
              </a:rPr>
              <a:t>beautiful</a:t>
            </a:r>
            <a:r>
              <a:rPr lang="en-US" sz="2800" dirty="0" smtClean="0">
                <a:latin typeface="Times New Roman" panose="02020603050405020304" pitchFamily="18" charset="0"/>
                <a:cs typeface="Times New Roman" panose="02020603050405020304" pitchFamily="18" charset="0"/>
              </a:rPr>
              <a:t> girls. </a:t>
            </a:r>
            <a:endParaRPr lang="en-US" sz="2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358468" y="1979305"/>
            <a:ext cx="3749893" cy="3237941"/>
          </a:xfrm>
        </p:spPr>
        <p:txBody>
          <a:bodyPr/>
          <a:lstStyle/>
          <a:p>
            <a:endParaRPr lang="en-US" dirty="0"/>
          </a:p>
        </p:txBody>
      </p:sp>
      <p:pic>
        <p:nvPicPr>
          <p:cNvPr id="7172" name="Picture 4" descr="Look at us now: The black and white twins as they turn seven | Daily Mail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5" y="1979305"/>
            <a:ext cx="3928056" cy="323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3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362" y="1078200"/>
            <a:ext cx="7760424" cy="5779800"/>
          </a:xfrm>
        </p:spPr>
        <p:txBody>
          <a:bodyPr>
            <a:noAutofit/>
          </a:bodyPr>
          <a:lstStyle/>
          <a:p>
            <a:r>
              <a:rPr lang="en-US" sz="2800" dirty="0">
                <a:latin typeface="Times New Roman" panose="02020603050405020304" pitchFamily="18" charset="0"/>
                <a:cs typeface="Times New Roman" panose="02020603050405020304" pitchFamily="18" charset="0"/>
              </a:rPr>
              <a:t>Verbs are words that communicate the action, state of need, being, preference or meaning of the noun in a </a:t>
            </a:r>
            <a:r>
              <a:rPr lang="en-US" sz="2800" dirty="0" smtClean="0">
                <a:latin typeface="Times New Roman" panose="02020603050405020304" pitchFamily="18" charset="0"/>
                <a:cs typeface="Times New Roman" panose="02020603050405020304" pitchFamily="18" charset="0"/>
              </a:rPr>
              <a:t>sentence, including eat, sing, sitting, running, love, hate.</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Verbs </a:t>
            </a:r>
            <a:r>
              <a:rPr lang="en-US" sz="2800" dirty="0">
                <a:latin typeface="Times New Roman" panose="02020603050405020304" pitchFamily="18" charset="0"/>
                <a:cs typeface="Times New Roman" panose="02020603050405020304" pitchFamily="18" charset="0"/>
              </a:rPr>
              <a:t>vary in </a:t>
            </a:r>
            <a:r>
              <a:rPr lang="en-US" sz="2800" dirty="0" smtClean="0">
                <a:latin typeface="Times New Roman" panose="02020603050405020304" pitchFamily="18" charset="0"/>
                <a:cs typeface="Times New Roman" panose="02020603050405020304" pitchFamily="18" charset="0"/>
              </a:rPr>
              <a:t>tense, </a:t>
            </a:r>
            <a:r>
              <a:rPr lang="en-US" sz="2800" dirty="0">
                <a:latin typeface="Times New Roman" panose="02020603050405020304" pitchFamily="18" charset="0"/>
                <a:cs typeface="Times New Roman" panose="02020603050405020304" pitchFamily="18" charset="0"/>
              </a:rPr>
              <a:t>past, continuous or present (e.g. walk, </a:t>
            </a:r>
            <a:r>
              <a:rPr lang="en-US" sz="2800" dirty="0" smtClean="0">
                <a:latin typeface="Times New Roman" panose="02020603050405020304" pitchFamily="18" charset="0"/>
                <a:cs typeface="Times New Roman" panose="02020603050405020304" pitchFamily="18" charset="0"/>
              </a:rPr>
              <a:t>walked, walking) </a:t>
            </a:r>
            <a:r>
              <a:rPr lang="en-US" sz="2800" dirty="0">
                <a:latin typeface="Times New Roman" panose="02020603050405020304" pitchFamily="18" charset="0"/>
                <a:cs typeface="Times New Roman" panose="02020603050405020304" pitchFamily="18" charset="0"/>
              </a:rPr>
              <a:t>and count features, singular or plural (e.g. </a:t>
            </a:r>
            <a:r>
              <a:rPr lang="en-US" sz="2800" dirty="0" smtClean="0">
                <a:latin typeface="Times New Roman" panose="02020603050405020304" pitchFamily="18" charset="0"/>
                <a:cs typeface="Times New Roman" panose="02020603050405020304" pitchFamily="18" charset="0"/>
              </a:rPr>
              <a:t>walks, </a:t>
            </a:r>
            <a:r>
              <a:rPr lang="en-US" sz="2800" dirty="0">
                <a:latin typeface="Times New Roman" panose="02020603050405020304" pitchFamily="18" charset="0"/>
                <a:cs typeface="Times New Roman" panose="02020603050405020304" pitchFamily="18" charset="0"/>
              </a:rPr>
              <a:t>walk).</a:t>
            </a:r>
          </a:p>
          <a:p>
            <a:r>
              <a:rPr lang="en-US" sz="2800" dirty="0">
                <a:latin typeface="Times New Roman" panose="02020603050405020304" pitchFamily="18" charset="0"/>
                <a:cs typeface="Times New Roman" panose="02020603050405020304" pitchFamily="18" charset="0"/>
              </a:rPr>
              <a:t>In the following sentence examples, the bold words represent verbs in two different forms:</a:t>
            </a:r>
          </a:p>
          <a:p>
            <a:pPr marL="0" indent="0">
              <a:buNone/>
            </a:pPr>
            <a:r>
              <a:rPr lang="en-US" sz="2800" dirty="0" smtClean="0">
                <a:latin typeface="Times New Roman" panose="02020603050405020304" pitchFamily="18" charset="0"/>
                <a:cs typeface="Times New Roman" panose="02020603050405020304" pitchFamily="18" charset="0"/>
              </a:rPr>
              <a:t>Joy </a:t>
            </a:r>
            <a:r>
              <a:rPr lang="en-US" sz="2800" b="1" dirty="0" smtClean="0">
                <a:latin typeface="Times New Roman" panose="02020603050405020304" pitchFamily="18" charset="0"/>
                <a:cs typeface="Times New Roman" panose="02020603050405020304" pitchFamily="18" charset="0"/>
              </a:rPr>
              <a:t>likes</a:t>
            </a:r>
            <a:r>
              <a:rPr lang="en-US" sz="2800" dirty="0" smtClean="0">
                <a:latin typeface="Times New Roman" panose="02020603050405020304" pitchFamily="18" charset="0"/>
                <a:cs typeface="Times New Roman" panose="02020603050405020304" pitchFamily="18" charset="0"/>
              </a:rPr>
              <a:t> to tell stories, and Lily enjoys them. Lily’s white friends </a:t>
            </a:r>
            <a:r>
              <a:rPr lang="en-US" sz="2800" b="1" dirty="0" smtClean="0">
                <a:latin typeface="Times New Roman" panose="02020603050405020304" pitchFamily="18" charset="0"/>
                <a:cs typeface="Times New Roman" panose="02020603050405020304" pitchFamily="18" charset="0"/>
              </a:rPr>
              <a:t>like</a:t>
            </a:r>
            <a:r>
              <a:rPr lang="en-US" sz="2800" dirty="0" smtClean="0">
                <a:latin typeface="Times New Roman" panose="02020603050405020304" pitchFamily="18" charset="0"/>
                <a:cs typeface="Times New Roman" panose="02020603050405020304" pitchFamily="18" charset="0"/>
              </a:rPr>
              <a:t> to make fun of Joy because of how she looks. </a:t>
            </a:r>
            <a:endParaRPr lang="en-US" sz="2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304802" y="1762539"/>
            <a:ext cx="3803560" cy="3504405"/>
          </a:xfrm>
        </p:spPr>
        <p:txBody>
          <a:bodyPr/>
          <a:lstStyle/>
          <a:p>
            <a:endParaRPr lang="en-US" dirty="0"/>
          </a:p>
        </p:txBody>
      </p:sp>
      <p:pic>
        <p:nvPicPr>
          <p:cNvPr id="5" name="Picture 4" descr="The Truth About Baby Cereal (And What to Feed Inst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4" y="1762539"/>
            <a:ext cx="3915178" cy="35044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Grp="1" noChangeArrowheads="1"/>
          </p:cNvSpPr>
          <p:nvPr>
            <p:ph type="title"/>
          </p:nvPr>
        </p:nvSpPr>
        <p:spPr bwMode="auto">
          <a:xfrm>
            <a:off x="2511552" y="100066"/>
            <a:ext cx="5931902" cy="8880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Chapter 3: Verbs</a:t>
            </a:r>
            <a:r>
              <a:rPr kumimoji="0" lang="en-US" alt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5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26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572" y="1292352"/>
            <a:ext cx="8212428" cy="5752392"/>
          </a:xfrm>
        </p:spPr>
        <p:txBody>
          <a:bodyPr>
            <a:normAutofit fontScale="92500" lnSpcReduction="20000"/>
          </a:bodyPr>
          <a:lstStyle/>
          <a:p>
            <a:r>
              <a:rPr lang="en-US" sz="3900" dirty="0">
                <a:latin typeface="Times New Roman" panose="02020603050405020304" pitchFamily="18" charset="0"/>
                <a:cs typeface="Times New Roman" panose="02020603050405020304" pitchFamily="18" charset="0"/>
              </a:rPr>
              <a:t>Prepositions are words that show the </a:t>
            </a:r>
            <a:r>
              <a:rPr lang="en-US" sz="3900" dirty="0" smtClean="0">
                <a:latin typeface="Times New Roman" panose="02020603050405020304" pitchFamily="18" charset="0"/>
                <a:cs typeface="Times New Roman" panose="02020603050405020304" pitchFamily="18" charset="0"/>
              </a:rPr>
              <a:t>correlation </a:t>
            </a:r>
            <a:r>
              <a:rPr lang="en-US" sz="3900" dirty="0">
                <a:latin typeface="Times New Roman" panose="02020603050405020304" pitchFamily="18" charset="0"/>
                <a:cs typeface="Times New Roman" panose="02020603050405020304" pitchFamily="18" charset="0"/>
              </a:rPr>
              <a:t>between nouns or pronouns and other words in a sentence. </a:t>
            </a:r>
            <a:endParaRPr lang="en-US" sz="3900" dirty="0" smtClean="0">
              <a:latin typeface="Times New Roman" panose="02020603050405020304" pitchFamily="18" charset="0"/>
              <a:cs typeface="Times New Roman" panose="02020603050405020304" pitchFamily="18" charset="0"/>
            </a:endParaRPr>
          </a:p>
          <a:p>
            <a:r>
              <a:rPr lang="en-US" sz="3900" dirty="0" smtClean="0">
                <a:latin typeface="Times New Roman" panose="02020603050405020304" pitchFamily="18" charset="0"/>
                <a:cs typeface="Times New Roman" panose="02020603050405020304" pitchFamily="18" charset="0"/>
              </a:rPr>
              <a:t>Prepositions </a:t>
            </a:r>
            <a:r>
              <a:rPr lang="en-US" sz="3900" dirty="0">
                <a:latin typeface="Times New Roman" panose="02020603050405020304" pitchFamily="18" charset="0"/>
                <a:cs typeface="Times New Roman" panose="02020603050405020304" pitchFamily="18" charset="0"/>
              </a:rPr>
              <a:t>can be simple, i.e. short words, single </a:t>
            </a:r>
            <a:r>
              <a:rPr lang="en-US" sz="3900" dirty="0" smtClean="0">
                <a:latin typeface="Times New Roman" panose="02020603050405020304" pitchFamily="18" charset="0"/>
                <a:cs typeface="Times New Roman" panose="02020603050405020304" pitchFamily="18" charset="0"/>
              </a:rPr>
              <a:t>words, including </a:t>
            </a:r>
            <a:r>
              <a:rPr lang="en-US" sz="3900" dirty="0">
                <a:latin typeface="Times New Roman" panose="02020603050405020304" pitchFamily="18" charset="0"/>
                <a:cs typeface="Times New Roman" panose="02020603050405020304" pitchFamily="18" charset="0"/>
              </a:rPr>
              <a:t>up, into, </a:t>
            </a:r>
            <a:r>
              <a:rPr lang="en-US" sz="3900" dirty="0" smtClean="0">
                <a:latin typeface="Times New Roman" panose="02020603050405020304" pitchFamily="18" charset="0"/>
                <a:cs typeface="Times New Roman" panose="02020603050405020304" pitchFamily="18" charset="0"/>
              </a:rPr>
              <a:t>under, on</a:t>
            </a:r>
            <a:r>
              <a:rPr lang="en-US" sz="3900" dirty="0">
                <a:latin typeface="Times New Roman" panose="02020603050405020304" pitchFamily="18" charset="0"/>
                <a:cs typeface="Times New Roman" panose="02020603050405020304" pitchFamily="18" charset="0"/>
              </a:rPr>
              <a:t>, </a:t>
            </a:r>
            <a:r>
              <a:rPr lang="en-US" sz="3900" dirty="0" smtClean="0">
                <a:latin typeface="Times New Roman" panose="02020603050405020304" pitchFamily="18" charset="0"/>
                <a:cs typeface="Times New Roman" panose="02020603050405020304" pitchFamily="18" charset="0"/>
              </a:rPr>
              <a:t>at, </a:t>
            </a:r>
            <a:r>
              <a:rPr lang="en-US" sz="3900" dirty="0">
                <a:latin typeface="Times New Roman" panose="02020603050405020304" pitchFamily="18" charset="0"/>
                <a:cs typeface="Times New Roman" panose="02020603050405020304" pitchFamily="18" charset="0"/>
              </a:rPr>
              <a:t>or up to four words, </a:t>
            </a:r>
            <a:r>
              <a:rPr lang="en-US" sz="3900" dirty="0" smtClean="0">
                <a:latin typeface="Times New Roman" panose="02020603050405020304" pitchFamily="18" charset="0"/>
                <a:cs typeface="Times New Roman" panose="02020603050405020304" pitchFamily="18" charset="0"/>
              </a:rPr>
              <a:t>including, </a:t>
            </a:r>
            <a:r>
              <a:rPr lang="en-US" sz="3900" dirty="0">
                <a:latin typeface="Times New Roman" panose="02020603050405020304" pitchFamily="18" charset="0"/>
                <a:cs typeface="Times New Roman" panose="02020603050405020304" pitchFamily="18" charset="0"/>
              </a:rPr>
              <a:t>out </a:t>
            </a:r>
            <a:r>
              <a:rPr lang="en-US" sz="3900" dirty="0" smtClean="0">
                <a:latin typeface="Times New Roman" panose="02020603050405020304" pitchFamily="18" charset="0"/>
                <a:cs typeface="Times New Roman" panose="02020603050405020304" pitchFamily="18" charset="0"/>
              </a:rPr>
              <a:t>of, as </a:t>
            </a:r>
            <a:r>
              <a:rPr lang="en-US" sz="3900" dirty="0">
                <a:latin typeface="Times New Roman" panose="02020603050405020304" pitchFamily="18" charset="0"/>
                <a:cs typeface="Times New Roman" panose="02020603050405020304" pitchFamily="18" charset="0"/>
              </a:rPr>
              <a:t>a result of, </a:t>
            </a:r>
            <a:r>
              <a:rPr lang="en-US" sz="3900" dirty="0" smtClean="0">
                <a:latin typeface="Times New Roman" panose="02020603050405020304" pitchFamily="18" charset="0"/>
                <a:cs typeface="Times New Roman" panose="02020603050405020304" pitchFamily="18" charset="0"/>
              </a:rPr>
              <a:t>against. </a:t>
            </a:r>
          </a:p>
          <a:p>
            <a:pPr marL="0" indent="0">
              <a:buNone/>
            </a:pPr>
            <a:r>
              <a:rPr lang="en-US" sz="3900" dirty="0" smtClean="0">
                <a:latin typeface="Times New Roman" panose="02020603050405020304" pitchFamily="18" charset="0"/>
                <a:cs typeface="Times New Roman" panose="02020603050405020304" pitchFamily="18" charset="0"/>
              </a:rPr>
              <a:t>One day, while Joy and Lily were walking home </a:t>
            </a:r>
            <a:r>
              <a:rPr lang="en-US" sz="3900" b="1" dirty="0" smtClean="0">
                <a:latin typeface="Times New Roman" panose="02020603050405020304" pitchFamily="18" charset="0"/>
                <a:cs typeface="Times New Roman" panose="02020603050405020304" pitchFamily="18" charset="0"/>
              </a:rPr>
              <a:t>from</a:t>
            </a:r>
            <a:r>
              <a:rPr lang="en-US" sz="3900" dirty="0" smtClean="0">
                <a:latin typeface="Times New Roman" panose="02020603050405020304" pitchFamily="18" charset="0"/>
                <a:cs typeface="Times New Roman" panose="02020603050405020304" pitchFamily="18" charset="0"/>
              </a:rPr>
              <a:t> school, Joy tripped and fell </a:t>
            </a:r>
            <a:r>
              <a:rPr lang="en-US" sz="3900" b="1" dirty="0" smtClean="0">
                <a:latin typeface="Times New Roman" panose="02020603050405020304" pitchFamily="18" charset="0"/>
                <a:cs typeface="Times New Roman" panose="02020603050405020304" pitchFamily="18" charset="0"/>
              </a:rPr>
              <a:t>down</a:t>
            </a:r>
            <a:r>
              <a:rPr lang="en-US" sz="3900" dirty="0" smtClean="0">
                <a:latin typeface="Times New Roman" panose="02020603050405020304" pitchFamily="18" charset="0"/>
                <a:cs typeface="Times New Roman" panose="02020603050405020304" pitchFamily="18" charset="0"/>
              </a:rPr>
              <a:t>. Lily’s white friend saw her falling and laughed </a:t>
            </a:r>
            <a:r>
              <a:rPr lang="en-US" sz="3900" b="1" dirty="0" smtClean="0">
                <a:latin typeface="Times New Roman" panose="02020603050405020304" pitchFamily="18" charset="0"/>
                <a:cs typeface="Times New Roman" panose="02020603050405020304" pitchFamily="18" charset="0"/>
              </a:rPr>
              <a:t>at</a:t>
            </a:r>
            <a:r>
              <a:rPr lang="en-US" sz="3900" dirty="0" smtClean="0">
                <a:latin typeface="Times New Roman" panose="02020603050405020304" pitchFamily="18" charset="0"/>
                <a:cs typeface="Times New Roman" panose="02020603050405020304" pitchFamily="18" charset="0"/>
              </a:rPr>
              <a:t> her. </a:t>
            </a:r>
            <a:endParaRPr lang="en-US" sz="3900" dirty="0">
              <a:latin typeface="Times New Roman" panose="02020603050405020304" pitchFamily="18" charset="0"/>
              <a:cs typeface="Times New Roman" panose="02020603050405020304" pitchFamily="18" charset="0"/>
            </a:endParaRPr>
          </a:p>
          <a:p>
            <a:endParaRPr lang="en-US" dirty="0"/>
          </a:p>
        </p:txBody>
      </p:sp>
      <p:sp>
        <p:nvSpPr>
          <p:cNvPr id="4" name="Text Placeholder 3"/>
          <p:cNvSpPr>
            <a:spLocks noGrp="1"/>
          </p:cNvSpPr>
          <p:nvPr>
            <p:ph type="body" sz="half" idx="2"/>
          </p:nvPr>
        </p:nvSpPr>
        <p:spPr>
          <a:xfrm>
            <a:off x="329185" y="1894404"/>
            <a:ext cx="3650387" cy="3670854"/>
          </a:xfrm>
        </p:spPr>
        <p:txBody>
          <a:bodyPr/>
          <a:lstStyle/>
          <a:p>
            <a:endParaRPr lang="en-US" dirty="0"/>
          </a:p>
        </p:txBody>
      </p:sp>
      <p:sp>
        <p:nvSpPr>
          <p:cNvPr id="5" name="Rectangle 1"/>
          <p:cNvSpPr>
            <a:spLocks noGrp="1" noChangeArrowheads="1"/>
          </p:cNvSpPr>
          <p:nvPr>
            <p:ph type="title"/>
          </p:nvPr>
        </p:nvSpPr>
        <p:spPr bwMode="auto">
          <a:xfrm>
            <a:off x="2048256" y="308667"/>
            <a:ext cx="9333428" cy="98040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Chapter 4: Prepositions</a:t>
            </a:r>
            <a:r>
              <a:rPr kumimoji="0" lang="en-US" alt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6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4" descr="morning routine woman looking for her shoe under the bed Bed - Furnitur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8" y="1894404"/>
            <a:ext cx="3873024" cy="367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68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
            <a:ext cx="7030276" cy="1944711"/>
          </a:xfrm>
        </p:spPr>
        <p:txBody>
          <a:bodyPr>
            <a:noAutofit/>
          </a:bodyPr>
          <a:lstStyle/>
          <a:p>
            <a:r>
              <a:rPr lang="en-US" sz="4400" b="1" dirty="0">
                <a:latin typeface="Times New Roman" panose="02020603050405020304" pitchFamily="18" charset="0"/>
                <a:cs typeface="Times New Roman" panose="02020603050405020304" pitchFamily="18" charset="0"/>
              </a:rPr>
              <a:t>Chapter 5: Articulated and idiomatic prepositions</a:t>
            </a:r>
            <a:br>
              <a:rPr lang="en-US" sz="4400" b="1"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98514" y="1081825"/>
            <a:ext cx="7993486" cy="6104586"/>
          </a:xfrm>
        </p:spPr>
        <p:txBody>
          <a:bodyPr>
            <a:noAutofit/>
          </a:bodyPr>
          <a:lstStyle/>
          <a:p>
            <a:r>
              <a:rPr lang="en-US" sz="2800" dirty="0">
                <a:latin typeface="Times New Roman" panose="02020603050405020304" pitchFamily="18" charset="0"/>
                <a:cs typeface="Times New Roman" panose="02020603050405020304" pitchFamily="18" charset="0"/>
              </a:rPr>
              <a:t>Articulated prepositions refer to a combination of a simple article with the noun article following it.</a:t>
            </a:r>
          </a:p>
          <a:p>
            <a:r>
              <a:rPr lang="en-US" sz="2800" dirty="0" smtClean="0">
                <a:latin typeface="Times New Roman" panose="02020603050405020304" pitchFamily="18" charset="0"/>
                <a:cs typeface="Times New Roman" panose="02020603050405020304" pitchFamily="18" charset="0"/>
              </a:rPr>
              <a:t>Idiomatic </a:t>
            </a:r>
            <a:r>
              <a:rPr lang="en-US" sz="2800" dirty="0">
                <a:latin typeface="Times New Roman" panose="02020603050405020304" pitchFamily="18" charset="0"/>
                <a:cs typeface="Times New Roman" panose="02020603050405020304" pitchFamily="18" charset="0"/>
              </a:rPr>
              <a:t>prepositions are prepositions that can be combined with other words to form </a:t>
            </a:r>
            <a:r>
              <a:rPr lang="en-US" sz="2800" dirty="0" smtClean="0">
                <a:latin typeface="Times New Roman" panose="02020603050405020304" pitchFamily="18" charset="0"/>
                <a:cs typeface="Times New Roman" panose="02020603050405020304" pitchFamily="18" charset="0"/>
              </a:rPr>
              <a:t>idioms; phrases </a:t>
            </a:r>
            <a:r>
              <a:rPr lang="en-US" sz="2800" dirty="0">
                <a:latin typeface="Times New Roman" panose="02020603050405020304" pitchFamily="18" charset="0"/>
                <a:cs typeface="Times New Roman" panose="02020603050405020304" pitchFamily="18" charset="0"/>
              </a:rPr>
              <a:t>whose implications are somewhat different from the exact implications of the words they </a:t>
            </a:r>
            <a:r>
              <a:rPr lang="en-US" sz="2800" dirty="0" smtClean="0">
                <a:latin typeface="Times New Roman" panose="02020603050405020304" pitchFamily="18" charset="0"/>
                <a:cs typeface="Times New Roman" panose="02020603050405020304" pitchFamily="18" charset="0"/>
              </a:rPr>
              <a:t>are made of.</a:t>
            </a:r>
          </a:p>
          <a:p>
            <a:pPr marL="0" indent="0">
              <a:buNone/>
            </a:pPr>
            <a:r>
              <a:rPr lang="en-US" sz="2800" dirty="0" smtClean="0">
                <a:latin typeface="Times New Roman" panose="02020603050405020304" pitchFamily="18" charset="0"/>
                <a:cs typeface="Times New Roman" panose="02020603050405020304" pitchFamily="18" charset="0"/>
              </a:rPr>
              <a:t>Lily was not happy with her friends. She helped Joy stand up, embraced her, and told her, “I’m sorry about my friends, and don’t cry. I am still your friend and I will </a:t>
            </a:r>
            <a:r>
              <a:rPr lang="en-US" sz="2800" b="1" dirty="0" smtClean="0">
                <a:latin typeface="Times New Roman" panose="02020603050405020304" pitchFamily="18" charset="0"/>
                <a:cs typeface="Times New Roman" panose="02020603050405020304" pitchFamily="18" charset="0"/>
              </a:rPr>
              <a:t>stand by you </a:t>
            </a:r>
            <a:r>
              <a:rPr lang="en-US" sz="2800" dirty="0" smtClean="0">
                <a:latin typeface="Times New Roman" panose="02020603050405020304" pitchFamily="18" charset="0"/>
                <a:cs typeface="Times New Roman" panose="02020603050405020304" pitchFamily="18" charset="0"/>
              </a:rPr>
              <a:t>regardless of their attitude towards you.”</a:t>
            </a:r>
          </a:p>
          <a:p>
            <a:pPr marL="0" indent="0">
              <a:buNone/>
            </a:pPr>
            <a:r>
              <a:rPr lang="en-US" sz="2800" b="1" dirty="0" smtClean="0">
                <a:latin typeface="Times New Roman" panose="02020603050405020304" pitchFamily="18" charset="0"/>
                <a:cs typeface="Times New Roman" panose="02020603050405020304" pitchFamily="18" charset="0"/>
              </a:rPr>
              <a:t>stand </a:t>
            </a:r>
            <a:r>
              <a:rPr lang="en-US" sz="2800" b="1" dirty="0">
                <a:latin typeface="Times New Roman" panose="02020603050405020304" pitchFamily="18" charset="0"/>
                <a:cs typeface="Times New Roman" panose="02020603050405020304" pitchFamily="18" charset="0"/>
              </a:rPr>
              <a:t>by someone </a:t>
            </a:r>
            <a:r>
              <a:rPr lang="en-US" sz="2800" dirty="0">
                <a:latin typeface="Times New Roman" panose="02020603050405020304" pitchFamily="18" charset="0"/>
                <a:cs typeface="Times New Roman" panose="02020603050405020304" pitchFamily="18" charset="0"/>
              </a:rPr>
              <a:t>means being in their defense.</a:t>
            </a:r>
          </a:p>
          <a:p>
            <a:pPr marL="0" indent="0">
              <a:buNone/>
            </a:pPr>
            <a:endParaRPr lang="en-US" sz="2000" dirty="0" smtClean="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217072" y="1671345"/>
            <a:ext cx="3981442" cy="3724903"/>
          </a:xfrm>
        </p:spPr>
        <p:txBody>
          <a:bodyPr/>
          <a:lstStyle/>
          <a:p>
            <a:endParaRPr lang="en-US" dirty="0"/>
          </a:p>
        </p:txBody>
      </p:sp>
      <p:pic>
        <p:nvPicPr>
          <p:cNvPr id="5" name="Picture 2" descr="Blog Therapy, Therapy, Therapy Blog, Blogging Therapy,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72" y="1671345"/>
            <a:ext cx="3981442" cy="372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71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83336"/>
            <a:ext cx="8911687" cy="1171978"/>
          </a:xfrm>
        </p:spPr>
        <p:txBody>
          <a:bodyPr>
            <a:noAutofit/>
          </a:bodyPr>
          <a:lstStyle/>
          <a:p>
            <a:r>
              <a:rPr lang="en-US" sz="7200" b="1" dirty="0">
                <a:latin typeface="Times New Roman" panose="02020603050405020304" pitchFamily="18" charset="0"/>
                <a:cs typeface="Times New Roman" panose="02020603050405020304" pitchFamily="18" charset="0"/>
              </a:rPr>
              <a:t>Chapter 6: Pronouns</a:t>
            </a:r>
            <a:r>
              <a:rPr lang="en-US" sz="4400" dirty="0"/>
              <a:t/>
            </a:r>
            <a:br>
              <a:rPr lang="en-US" sz="4400" dirty="0"/>
            </a:br>
            <a:endParaRPr lang="en-US" sz="4400" dirty="0"/>
          </a:p>
        </p:txBody>
      </p:sp>
      <p:sp>
        <p:nvSpPr>
          <p:cNvPr id="3" name="Content Placeholder 2"/>
          <p:cNvSpPr>
            <a:spLocks noGrp="1"/>
          </p:cNvSpPr>
          <p:nvPr>
            <p:ph idx="1"/>
          </p:nvPr>
        </p:nvSpPr>
        <p:spPr>
          <a:xfrm>
            <a:off x="283335" y="1275009"/>
            <a:ext cx="11221277" cy="4906850"/>
          </a:xfrm>
        </p:spPr>
        <p:txBody>
          <a:bodyPr>
            <a:noAutofit/>
          </a:bodyPr>
          <a:lstStyle/>
          <a:p>
            <a:r>
              <a:rPr lang="en-US" sz="2800" dirty="0">
                <a:latin typeface="Times New Roman" panose="02020603050405020304" pitchFamily="18" charset="0"/>
                <a:cs typeface="Times New Roman" panose="02020603050405020304" pitchFamily="18" charset="0"/>
              </a:rPr>
              <a:t>Pronouns are words that substitute nouns or noun phrases in a sentence to avoid </a:t>
            </a:r>
            <a:r>
              <a:rPr lang="en-US" sz="2800" dirty="0" smtClean="0">
                <a:latin typeface="Times New Roman" panose="02020603050405020304" pitchFamily="18" charset="0"/>
                <a:cs typeface="Times New Roman" panose="02020603050405020304" pitchFamily="18" charset="0"/>
              </a:rPr>
              <a:t>repetition</a:t>
            </a:r>
            <a:r>
              <a:rPr lang="en-US" sz="2800" dirty="0">
                <a:latin typeface="Times New Roman" panose="02020603050405020304" pitchFamily="18" charset="0"/>
                <a:cs typeface="Times New Roman" panose="02020603050405020304" pitchFamily="18" charset="0"/>
              </a:rPr>
              <a:t>, including me, you, her, him, them, none, some.</a:t>
            </a:r>
          </a:p>
          <a:p>
            <a:r>
              <a:rPr lang="en-US" sz="2800" dirty="0">
                <a:latin typeface="Times New Roman" panose="02020603050405020304" pitchFamily="18" charset="0"/>
                <a:cs typeface="Times New Roman" panose="02020603050405020304" pitchFamily="18" charset="0"/>
              </a:rPr>
              <a:t>Examples in a sentence include; Our nanny is so nice. She is the best.</a:t>
            </a:r>
          </a:p>
          <a:p>
            <a:r>
              <a:rPr lang="en-US" sz="2800" dirty="0">
                <a:latin typeface="Times New Roman" panose="02020603050405020304" pitchFamily="18" charset="0"/>
                <a:cs typeface="Times New Roman" panose="02020603050405020304" pitchFamily="18" charset="0"/>
              </a:rPr>
              <a:t>A demonstrative pronoun indicates a noun or a noun phrase as being near (this or these) or further away (that or those) in time and space.</a:t>
            </a:r>
          </a:p>
          <a:p>
            <a:r>
              <a:rPr lang="en-US" sz="2800" dirty="0">
                <a:latin typeface="Times New Roman" panose="02020603050405020304" pitchFamily="18" charset="0"/>
                <a:cs typeface="Times New Roman" panose="02020603050405020304" pitchFamily="18" charset="0"/>
              </a:rPr>
              <a:t>"This" and "That" imply singular nouns or noun phrases while "These" and "Those" imply plural nouns and noun phrases.</a:t>
            </a:r>
          </a:p>
          <a:p>
            <a:pPr marL="0" indent="0">
              <a:buNone/>
            </a:pPr>
            <a:r>
              <a:rPr lang="en-US" sz="2800" dirty="0" smtClean="0">
                <a:latin typeface="Times New Roman" panose="02020603050405020304" pitchFamily="18" charset="0"/>
                <a:cs typeface="Times New Roman" panose="02020603050405020304" pitchFamily="18" charset="0"/>
              </a:rPr>
              <a:t>Lily went to </a:t>
            </a:r>
            <a:r>
              <a:rPr lang="en-US" sz="2800" b="1" dirty="0" smtClean="0">
                <a:latin typeface="Times New Roman" panose="02020603050405020304" pitchFamily="18" charset="0"/>
                <a:cs typeface="Times New Roman" panose="02020603050405020304" pitchFamily="18" charset="0"/>
              </a:rPr>
              <a:t>her</a:t>
            </a:r>
            <a:r>
              <a:rPr lang="en-US" sz="2800" dirty="0" smtClean="0">
                <a:latin typeface="Times New Roman" panose="02020603050405020304" pitchFamily="18" charset="0"/>
                <a:cs typeface="Times New Roman" panose="02020603050405020304" pitchFamily="18" charset="0"/>
              </a:rPr>
              <a:t> friends and told </a:t>
            </a:r>
            <a:r>
              <a:rPr lang="en-US" sz="2800" b="1" dirty="0" smtClean="0">
                <a:latin typeface="Times New Roman" panose="02020603050405020304" pitchFamily="18" charset="0"/>
                <a:cs typeface="Times New Roman" panose="02020603050405020304" pitchFamily="18" charset="0"/>
              </a:rPr>
              <a:t>them</a:t>
            </a:r>
            <a:r>
              <a:rPr lang="en-US" sz="2800" dirty="0" smtClean="0">
                <a:latin typeface="Times New Roman" panose="02020603050405020304" pitchFamily="18" charset="0"/>
                <a:cs typeface="Times New Roman" panose="02020603050405020304" pitchFamily="18" charset="0"/>
              </a:rPr>
              <a:t> that it was wrong of them to laugh at Joy. </a:t>
            </a:r>
            <a:r>
              <a:rPr lang="en-US" sz="2800" b="1" dirty="0" smtClean="0">
                <a:latin typeface="Times New Roman" panose="02020603050405020304" pitchFamily="18" charset="0"/>
                <a:cs typeface="Times New Roman" panose="02020603050405020304" pitchFamily="18" charset="0"/>
              </a:rPr>
              <a:t>She</a:t>
            </a:r>
            <a:r>
              <a:rPr lang="en-US" sz="2800" dirty="0" smtClean="0">
                <a:latin typeface="Times New Roman" panose="02020603050405020304" pitchFamily="18" charset="0"/>
                <a:cs typeface="Times New Roman" panose="02020603050405020304" pitchFamily="18" charset="0"/>
              </a:rPr>
              <a:t> told them that </a:t>
            </a:r>
            <a:r>
              <a:rPr lang="en-US" sz="2800" b="1" dirty="0" smtClean="0">
                <a:latin typeface="Times New Roman" panose="02020603050405020304" pitchFamily="18" charset="0"/>
                <a:cs typeface="Times New Roman" panose="02020603050405020304" pitchFamily="18" charset="0"/>
              </a:rPr>
              <a:t>she</a:t>
            </a:r>
            <a:r>
              <a:rPr lang="en-US" sz="2800" dirty="0" smtClean="0">
                <a:latin typeface="Times New Roman" panose="02020603050405020304" pitchFamily="18" charset="0"/>
                <a:cs typeface="Times New Roman" panose="02020603050405020304" pitchFamily="18" charset="0"/>
              </a:rPr>
              <a:t> is a good friend and </a:t>
            </a:r>
            <a:r>
              <a:rPr lang="en-US" sz="2800" b="1" dirty="0" smtClean="0">
                <a:latin typeface="Times New Roman" panose="02020603050405020304" pitchFamily="18" charset="0"/>
                <a:cs typeface="Times New Roman" panose="02020603050405020304" pitchFamily="18" charset="0"/>
              </a:rPr>
              <a:t>they</a:t>
            </a:r>
            <a:r>
              <a:rPr lang="en-US" sz="2800" dirty="0" smtClean="0">
                <a:latin typeface="Times New Roman" panose="02020603050405020304" pitchFamily="18" charset="0"/>
                <a:cs typeface="Times New Roman" panose="02020603050405020304" pitchFamily="18" charset="0"/>
              </a:rPr>
              <a:t> would enjoy </a:t>
            </a:r>
            <a:r>
              <a:rPr lang="en-US" sz="2800" b="1" dirty="0" smtClean="0">
                <a:latin typeface="Times New Roman" panose="02020603050405020304" pitchFamily="18" charset="0"/>
                <a:cs typeface="Times New Roman" panose="02020603050405020304" pitchFamily="18" charset="0"/>
              </a:rPr>
              <a:t>her </a:t>
            </a:r>
            <a:r>
              <a:rPr lang="en-US" sz="2800" dirty="0" smtClean="0">
                <a:latin typeface="Times New Roman" panose="02020603050405020304" pitchFamily="18" charset="0"/>
                <a:cs typeface="Times New Roman" panose="02020603050405020304" pitchFamily="18" charset="0"/>
              </a:rPr>
              <a:t>company since </a:t>
            </a:r>
            <a:r>
              <a:rPr lang="en-US" sz="2800" b="1" dirty="0" smtClean="0">
                <a:latin typeface="Times New Roman" panose="02020603050405020304" pitchFamily="18" charset="0"/>
                <a:cs typeface="Times New Roman" panose="02020603050405020304" pitchFamily="18" charset="0"/>
              </a:rPr>
              <a:t>she</a:t>
            </a:r>
            <a:r>
              <a:rPr lang="en-US" sz="2800" dirty="0" smtClean="0">
                <a:latin typeface="Times New Roman" panose="02020603050405020304" pitchFamily="18" charset="0"/>
                <a:cs typeface="Times New Roman" panose="02020603050405020304" pitchFamily="18" charset="0"/>
              </a:rPr>
              <a:t> is a good story teller.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78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9935" y="1251678"/>
            <a:ext cx="8132065" cy="5606321"/>
          </a:xfrm>
        </p:spPr>
        <p:txBody>
          <a:bodyPr>
            <a:noAutofit/>
          </a:bodyPr>
          <a:lstStyle/>
          <a:p>
            <a:r>
              <a:rPr lang="en-US" sz="2400" dirty="0">
                <a:latin typeface="Times New Roman" panose="02020603050405020304" pitchFamily="18" charset="0"/>
                <a:cs typeface="Times New Roman" panose="02020603050405020304" pitchFamily="18" charset="0"/>
              </a:rPr>
              <a:t>Interrogative pronouns ask questions and include "what", "who", "</a:t>
            </a:r>
            <a:r>
              <a:rPr lang="en-US" sz="2400" dirty="0" smtClean="0">
                <a:latin typeface="Times New Roman" panose="02020603050405020304" pitchFamily="18" charset="0"/>
                <a:cs typeface="Times New Roman" panose="02020603050405020304" pitchFamily="18" charset="0"/>
              </a:rPr>
              <a:t>whom", </a:t>
            </a:r>
            <a:r>
              <a:rPr lang="en-US" sz="2400" dirty="0">
                <a:latin typeface="Times New Roman" panose="02020603050405020304" pitchFamily="18" charset="0"/>
                <a:cs typeface="Times New Roman" panose="02020603050405020304" pitchFamily="18" charset="0"/>
              </a:rPr>
              <a:t>"what", "</a:t>
            </a:r>
            <a:r>
              <a:rPr lang="en-US" sz="2400" dirty="0" smtClean="0">
                <a:latin typeface="Times New Roman" panose="02020603050405020304" pitchFamily="18" charset="0"/>
                <a:cs typeface="Times New Roman" panose="02020603050405020304" pitchFamily="18" charset="0"/>
              </a:rPr>
              <a:t>whomever</a:t>
            </a:r>
            <a:r>
              <a:rPr lang="en-US" sz="2400" dirty="0">
                <a:latin typeface="Times New Roman" panose="02020603050405020304" pitchFamily="18" charset="0"/>
                <a:cs typeface="Times New Roman" panose="02020603050405020304" pitchFamily="18" charset="0"/>
              </a:rPr>
              <a:t>", "whatever",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"whoever".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Who" represents the verbal subject, while "</a:t>
            </a:r>
            <a:r>
              <a:rPr lang="en-US" sz="2400" dirty="0" smtClean="0">
                <a:latin typeface="Times New Roman" panose="02020603050405020304" pitchFamily="18" charset="0"/>
                <a:cs typeface="Times New Roman" panose="02020603050405020304" pitchFamily="18" charset="0"/>
              </a:rPr>
              <a:t>whom" </a:t>
            </a:r>
            <a:r>
              <a:rPr lang="en-US" sz="2400" dirty="0">
                <a:latin typeface="Times New Roman" panose="02020603050405020304" pitchFamily="18" charset="0"/>
                <a:cs typeface="Times New Roman" panose="02020603050405020304" pitchFamily="18" charset="0"/>
              </a:rPr>
              <a:t>represents the verbal or prepositional object.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Examples </a:t>
            </a:r>
            <a:r>
              <a:rPr lang="en-US" sz="2400" dirty="0">
                <a:latin typeface="Times New Roman" panose="02020603050405020304" pitchFamily="18" charset="0"/>
                <a:cs typeface="Times New Roman" panose="02020603050405020304" pitchFamily="18" charset="0"/>
              </a:rPr>
              <a:t>in a sentence include;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Since then, Joy won their friendship through her funny stories, and they were always protective of her whenever any white person tried to make fun of her. </a:t>
            </a:r>
          </a:p>
          <a:p>
            <a:pPr marL="0" indent="0">
              <a:buNone/>
            </a:pPr>
            <a:r>
              <a:rPr lang="en-US" sz="2400" dirty="0" smtClean="0">
                <a:latin typeface="Times New Roman" panose="02020603050405020304" pitchFamily="18" charset="0"/>
                <a:cs typeface="Times New Roman" panose="02020603050405020304" pitchFamily="18" charset="0"/>
              </a:rPr>
              <a:t>This short story teaches us that we should not discriminate others due to race, background, gender or other ways they may be different from us. The person we discriminate could have a talent that we can enjoy and learn from, like reading, singing, or telling stories. </a:t>
            </a:r>
            <a:endParaRPr lang="en-US" sz="24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349595" y="1598614"/>
            <a:ext cx="3427443" cy="3473260"/>
          </a:xfrm>
        </p:spPr>
        <p:txBody>
          <a:bodyPr/>
          <a:lstStyle/>
          <a:p>
            <a:endParaRPr lang="en-US" dirty="0"/>
          </a:p>
        </p:txBody>
      </p:sp>
      <p:sp>
        <p:nvSpPr>
          <p:cNvPr id="5" name="Rectangle 1"/>
          <p:cNvSpPr>
            <a:spLocks noGrp="1" noChangeArrowheads="1"/>
          </p:cNvSpPr>
          <p:nvPr>
            <p:ph type="title"/>
          </p:nvPr>
        </p:nvSpPr>
        <p:spPr bwMode="auto">
          <a:xfrm>
            <a:off x="1223493" y="178937"/>
            <a:ext cx="9876811" cy="10727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7200" b="1" dirty="0" smtClean="0">
                <a:solidFill>
                  <a:srgbClr val="202124"/>
                </a:solidFill>
                <a:latin typeface="Times New Roman" panose="02020603050405020304" pitchFamily="18" charset="0"/>
                <a:cs typeface="Times New Roman" panose="02020603050405020304" pitchFamily="18" charset="0"/>
              </a:rPr>
              <a:t>Interrogative </a:t>
            </a:r>
            <a:r>
              <a:rPr kumimoji="0" lang="en-US" altLang="en-US" sz="7200" b="1"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Pronouns</a:t>
            </a:r>
            <a:r>
              <a:rPr kumimoji="0" lang="en-US" altLang="en-US" sz="4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6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4" descr="Premium Photo | Native children a boy and a girl play in a children's game  room, throwing a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94" y="1581427"/>
            <a:ext cx="3710341" cy="349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142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174</TotalTime>
  <Words>914</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Wisp</vt:lpstr>
      <vt:lpstr>PARTS OF SPEECH </vt:lpstr>
      <vt:lpstr>Introduction </vt:lpstr>
      <vt:lpstr>Chapter 1: Nouns </vt:lpstr>
      <vt:lpstr>Chapter 2: Adjectives   </vt:lpstr>
      <vt:lpstr>Chapter 3: Verbs </vt:lpstr>
      <vt:lpstr>Chapter 4: Prepositions </vt:lpstr>
      <vt:lpstr>Chapter 5: Articulated and idiomatic prepositions </vt:lpstr>
      <vt:lpstr>Chapter 6: Pronouns </vt:lpstr>
      <vt:lpstr>Interrogative Pronouns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OF THE SPEECH</dc:title>
  <dc:creator>Lilly</dc:creator>
  <cp:lastModifiedBy>Lilly</cp:lastModifiedBy>
  <cp:revision>18</cp:revision>
  <dcterms:created xsi:type="dcterms:W3CDTF">2020-11-30T18:49:38Z</dcterms:created>
  <dcterms:modified xsi:type="dcterms:W3CDTF">2020-11-30T21:43:55Z</dcterms:modified>
</cp:coreProperties>
</file>